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37" r:id="rId2"/>
    <p:sldId id="338" r:id="rId3"/>
    <p:sldId id="473" r:id="rId4"/>
    <p:sldId id="472" r:id="rId5"/>
    <p:sldId id="462" r:id="rId6"/>
    <p:sldId id="463" r:id="rId7"/>
    <p:sldId id="464" r:id="rId8"/>
    <p:sldId id="465" r:id="rId9"/>
    <p:sldId id="466" r:id="rId10"/>
    <p:sldId id="467" r:id="rId11"/>
    <p:sldId id="468" r:id="rId12"/>
    <p:sldId id="469" r:id="rId13"/>
    <p:sldId id="470" r:id="rId14"/>
    <p:sldId id="471" r:id="rId15"/>
    <p:sldId id="354" r:id="rId16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atebele" initials="a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990000"/>
    <a:srgbClr val="FFCC00"/>
    <a:srgbClr val="FF9900"/>
    <a:srgbClr val="8080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 autoAdjust="0"/>
    <p:restoredTop sz="94670" autoAdjust="0"/>
  </p:normalViewPr>
  <p:slideViewPr>
    <p:cSldViewPr>
      <p:cViewPr>
        <p:scale>
          <a:sx n="91" d="100"/>
          <a:sy n="91" d="100"/>
        </p:scale>
        <p:origin x="-1133" y="2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9E8B2-52B7-4E5A-8251-1121D775C6AC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0432E-D4C8-4C2A-89EE-70AD06F744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531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D9F92-015D-44F6-8653-4B8C53646CB7}" type="datetimeFigureOut">
              <a:rPr lang="en-US" smtClean="0"/>
              <a:pPr/>
              <a:t>8/30/2013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C9727-9AE5-4D94-A06E-0BBCCFBE856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6455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</a:t>
            </a:fld>
            <a:endParaRPr lang="en-Z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11</a:t>
            </a:fld>
            <a:endParaRPr lang="en-ZA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12</a:t>
            </a:fld>
            <a:endParaRPr lang="en-ZA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13</a:t>
            </a:fld>
            <a:endParaRPr lang="en-ZA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14</a:t>
            </a:fld>
            <a:endParaRPr lang="en-Z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3</a:t>
            </a:fld>
            <a:endParaRPr lang="en-Z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4</a:t>
            </a:fld>
            <a:endParaRPr lang="en-Z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5</a:t>
            </a:fld>
            <a:endParaRPr lang="en-ZA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6</a:t>
            </a:fld>
            <a:endParaRPr lang="en-ZA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7</a:t>
            </a:fld>
            <a:endParaRPr lang="en-ZA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8</a:t>
            </a:fld>
            <a:endParaRPr lang="en-ZA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9</a:t>
            </a:fld>
            <a:endParaRPr lang="en-ZA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10</a:t>
            </a:fld>
            <a:endParaRPr lang="en-Z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5F174-1D27-4C30-BDE8-B35C166C86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F78A8-B0C5-4DBE-9873-76D6F713F0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9841A-7E69-495C-ACBF-F0EFF107F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FFF71-5241-4094-A0FB-DE9597D9CA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AA72D-8A45-4CCE-8C0A-1702271560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B58DB-F004-4EBD-B44D-C2B2BA8B8B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07F64-5C39-414E-8F64-68604AB32C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68C1B-5BFC-4A2F-9613-8AE85F5876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E8A4-B44E-47E8-A208-F70641DC2B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37B06-4D24-4B7C-A3D6-AEE98F1007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f-Z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A0242-5080-4ABF-9D99-D1F116FB8C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A1FC6F1-95B8-49C5-AB30-4AC1EF5581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f-Z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2016225"/>
          </a:xfrm>
        </p:spPr>
        <p:txBody>
          <a:bodyPr/>
          <a:lstStyle/>
          <a:p>
            <a:pPr algn="l" eaLnBrk="1" hangingPunct="1"/>
            <a:r>
              <a:rPr lang="en-US" sz="1800" b="1" dirty="0" smtClean="0">
                <a:latin typeface="Garamond" pitchFamily="18" charset="0"/>
              </a:rPr>
              <a:t>Namibia</a:t>
            </a:r>
            <a:r>
              <a:rPr lang="en-US" sz="1800" dirty="0" smtClean="0">
                <a:latin typeface="Garamond" pitchFamily="18" charset="0"/>
              </a:rPr>
              <a:t> -//-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Assessment of IOPS Principles of Private Pension Supervision 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dirty="0" smtClean="0">
                <a:solidFill>
                  <a:schemeClr val="tx1"/>
                </a:solidFill>
                <a:latin typeface="Garamond" pitchFamily="18" charset="0"/>
              </a:rPr>
              <a:t>Namibia Financial Institutions Supervisory Authority</a:t>
            </a: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8" y="2852936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3940" y="5229200"/>
            <a:ext cx="34767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latin typeface="Garamond" pitchFamily="18" charset="0"/>
              </a:rPr>
              <a:t>Adrianus Vugs</a:t>
            </a:r>
          </a:p>
          <a:p>
            <a:pPr algn="r"/>
            <a:r>
              <a:rPr lang="en-US" sz="1100" dirty="0" smtClean="0">
                <a:latin typeface="Garamond" pitchFamily="18" charset="0"/>
              </a:rPr>
              <a:t>General Manager</a:t>
            </a:r>
          </a:p>
          <a:p>
            <a:pPr algn="r"/>
            <a:r>
              <a:rPr lang="en-US" sz="1100" dirty="0" smtClean="0">
                <a:latin typeface="Garamond" pitchFamily="18" charset="0"/>
              </a:rPr>
              <a:t>Research, Policy and Statistics</a:t>
            </a:r>
            <a:endParaRPr lang="en-GB" sz="1100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6: Proportionality and Consistency.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ensure that investigatory and enforcement requirements are proportional to the risk being mitigated and that their actions are consistent.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Broadly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 actions of the Authority to be consistently applied.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FIM Bill provides for wide range of intervention, internal regulatory and supervisory policies (supervisory intervention ladder) will ensure proportionality.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 practice, current laws do not have proportional sanctions (i.e. effect of fines have been eroded).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1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7: Consultation and Cooperation.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consult with the bodies they are overseeing and cooperate with other supervisory authorities.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and FIM Bills: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>
                <a:latin typeface="Garamond" pitchFamily="18" charset="0"/>
                <a:cs typeface="Times New Roman" pitchFamily="18" charset="0"/>
              </a:rPr>
              <a:t>E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xplicitly require the Authority to consult on legislative changes with stakeholders;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Enable cooperation and information exchange with other regulatory agencies (local and international).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8: Confidentiality.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treat confidential information appropriately.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requires: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Confidentiality of information for Authority staff;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Information exchange subject to safeguarding confidentiality;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 the use of third parties, contract require confidentiality;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Employment contracts require confidentiality during and after employ.</a:t>
            </a:r>
          </a:p>
          <a:p>
            <a:pPr lvl="1">
              <a:lnSpc>
                <a:spcPct val="150000"/>
              </a:lnSpc>
              <a:buClr>
                <a:srgbClr val="996600"/>
              </a:buClr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9: Transparency.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conduct their operations in a transparent manner.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Broadly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Annual report is published and include information on performance, strategy and future plans;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Any supervisory intervention is explained; and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Publishing of statistical information is improving.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7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10: Governance.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The supervisory authority should adhere to its own governance code and should be accountable.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 overarching governance of the Authority;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Internal policies provide guidance on decision making;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Authority is accountable to Ministry of Finance; and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Appeal provisions ensure application of legislation.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97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Principles of Private Pension Supervision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571612"/>
            <a:ext cx="807249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i="0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0" kern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i="0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0" kern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just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i="0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 smtClean="0">
                <a:solidFill>
                  <a:srgbClr val="996600"/>
                </a:solidFill>
                <a:latin typeface="Garamond" pitchFamily="18" charset="0"/>
                <a:ea typeface="+mj-ea"/>
                <a:cs typeface="+mj-cs"/>
              </a:rPr>
              <a:t>Thank You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Principles of Private Pension Supervision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4213" y="2852738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3214686"/>
            <a:ext cx="650085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0" kern="0" dirty="0" smtClean="0">
                <a:latin typeface="Garamond" pitchFamily="18" charset="0"/>
                <a:ea typeface="+mj-ea"/>
                <a:cs typeface="+mj-cs"/>
              </a:rPr>
              <a:t>Background of Pension Industry in Namibia</a:t>
            </a:r>
          </a:p>
          <a:p>
            <a:pPr>
              <a:defRPr/>
            </a:pPr>
            <a:r>
              <a:rPr lang="en-US" sz="1800" kern="0" dirty="0" smtClean="0">
                <a:latin typeface="Garamond" pitchFamily="18" charset="0"/>
                <a:ea typeface="+mj-ea"/>
                <a:cs typeface="+mj-cs"/>
              </a:rPr>
              <a:t>Regulatory Reform</a:t>
            </a:r>
          </a:p>
          <a:p>
            <a:pPr>
              <a:defRPr/>
            </a:pPr>
            <a:r>
              <a:rPr lang="en-US" sz="1800" kern="0" dirty="0" smtClean="0">
                <a:latin typeface="Garamond" pitchFamily="18" charset="0"/>
                <a:ea typeface="+mj-ea"/>
                <a:cs typeface="+mj-cs"/>
              </a:rPr>
              <a:t>Assessment of IOPS Principles</a:t>
            </a: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B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ackground of Pension industry in Namibia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Total assets N$85.7 Billion (approximately US$8.5 billion), 80% of GDP.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260,000 members of pension schemes.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Tax is EET (i.e. exempt contributions, exempt investment returns, tax receipts).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Local investment of at least 35% of pension assets.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Both DB and DC funds – although only 2 DB schemes left, some are hybrid, new schemes are DC.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All funds are regulated including the public sector schemes.</a:t>
            </a:r>
          </a:p>
          <a:p>
            <a:pPr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Regulatory Reform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The non-bank financial sector in Namibia is going through legislative reform to ensure: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Compliance to best practice (IAIS, IOPS, IOSCO);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Modernization and alignment of laws to current practice;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Effective regulatory and supervisory powers.</a:t>
            </a:r>
          </a:p>
          <a:p>
            <a:pPr marL="342900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lang="en-US" sz="1800" kern="0" dirty="0" smtClean="0">
                <a:latin typeface="Garamond" pitchFamily="18" charset="0"/>
                <a:ea typeface="+mj-ea"/>
                <a:cs typeface="Times New Roman" pitchFamily="18" charset="0"/>
              </a:rPr>
              <a:t>The current law, the Pension Funds Act (1956) is dated will be repealed.</a:t>
            </a:r>
          </a:p>
          <a:p>
            <a:pPr marL="342900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+mj-ea"/>
                <a:cs typeface="Times New Roman" pitchFamily="18" charset="0"/>
              </a:rPr>
              <a:t>The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+mj-ea"/>
                <a:cs typeface="Times New Roman" pitchFamily="18" charset="0"/>
              </a:rPr>
              <a:t> new legislative framework will consist of: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lang="en-US" sz="1800" kern="0" baseline="0" dirty="0" smtClean="0">
                <a:latin typeface="Garamond" pitchFamily="18" charset="0"/>
                <a:ea typeface="+mj-ea"/>
                <a:cs typeface="Times New Roman" pitchFamily="18" charset="0"/>
              </a:rPr>
              <a:t>NAMFISA</a:t>
            </a:r>
            <a:r>
              <a:rPr lang="en-US" sz="1800" kern="0" dirty="0" smtClean="0">
                <a:latin typeface="Garamond" pitchFamily="18" charset="0"/>
                <a:ea typeface="+mj-ea"/>
                <a:cs typeface="Times New Roman" pitchFamily="18" charset="0"/>
              </a:rPr>
              <a:t> Bill – governing the supervisory authority;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+mj-ea"/>
                <a:cs typeface="Times New Roman" pitchFamily="18" charset="0"/>
              </a:rPr>
              <a:t>Financial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+mj-ea"/>
                <a:cs typeface="Times New Roman" pitchFamily="18" charset="0"/>
              </a:rPr>
              <a:t> Institutions and Markets (FIM) Bill – governing NBFI’s;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lang="en-US" sz="1800" kern="0" baseline="0" dirty="0" smtClean="0">
                <a:latin typeface="Garamond" pitchFamily="18" charset="0"/>
                <a:ea typeface="+mj-ea"/>
                <a:cs typeface="Times New Roman" pitchFamily="18" charset="0"/>
              </a:rPr>
              <a:t>Financial Services</a:t>
            </a:r>
            <a:r>
              <a:rPr lang="en-US" sz="1800" kern="0" dirty="0" smtClean="0">
                <a:latin typeface="Garamond" pitchFamily="18" charset="0"/>
                <a:ea typeface="+mj-ea"/>
                <a:cs typeface="Times New Roman" pitchFamily="18" charset="0"/>
              </a:rPr>
              <a:t> Ombudsman Bill – complaints adjudicator.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8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1: Objectives.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National laws should assign clear and explicit objectives to pension supervisory authorities.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explicitly sets out the objects of the Supervisory Authority, including: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Financial soundness and stability;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Highest standards of business conduct (governance);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Fairness, efficiency and orderliness;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Protection of consumers;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Reduction and deterrence of financial crime.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2: Independence.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have operational independence.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 the following to ensure independence: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Autonomous supervisor, governed by a board;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Appointment and removal of CEO is through transparent process;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Funding is from levies, not from central government;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Independent Appeal </a:t>
            </a:r>
            <a:r>
              <a:rPr lang="en-US" sz="1800" dirty="0">
                <a:latin typeface="Garamond" pitchFamily="18" charset="0"/>
                <a:cs typeface="Times New Roman" pitchFamily="18" charset="0"/>
              </a:rPr>
              <a:t>B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oard can review regulatory decisions of NAMFISA, thereafter the judiciary.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3: Adequate Resources.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require adequate financial, human and other resources.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Broadly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 adequate resources: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Funding through levies (which are sufficient);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Budget approval by the Board;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Requirement for suitably qualified CEO and Board;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Provisions for outsourcing of work to third parties.</a:t>
            </a:r>
          </a:p>
          <a:p>
            <a:pPr marL="342900" indent="-342900">
              <a:lnSpc>
                <a:spcPct val="150000"/>
              </a:lnSpc>
              <a:buClr>
                <a:srgbClr val="996600"/>
              </a:buClr>
              <a:buFont typeface="+mj-lt"/>
              <a:buAutoNum type="arabicPeriod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 practice staff need: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>
                <a:latin typeface="Garamond" pitchFamily="18" charset="0"/>
                <a:cs typeface="Times New Roman" pitchFamily="18" charset="0"/>
              </a:rPr>
              <a:t>T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raining on technical pension fund issues;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Regulation and supervision.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42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4: Adequate Powers.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authorities should be endowed with the necessary investigatory and enforcement powers to fulfill their functions and achieve their objectives.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Fully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 legal mandate to undertake supervision.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FIM Bill provides for comprehensive supervisory powers, including: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Issuing of standards for pension schemes on governance, capital, investment activity, etc;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Investigatory and supervisory powers;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Fines, directives, restrictions, license revocation.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29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1800" b="1" dirty="0">
                <a:latin typeface="Garamond" pitchFamily="18" charset="0"/>
              </a:rPr>
              <a:t>Namibia</a:t>
            </a:r>
            <a:r>
              <a:rPr lang="en-US" sz="1800" dirty="0">
                <a:latin typeface="Garamond" pitchFamily="18" charset="0"/>
              </a:rPr>
              <a:t> -//- </a:t>
            </a:r>
            <a:r>
              <a:rPr lang="en-US" sz="1800" b="1" dirty="0">
                <a:solidFill>
                  <a:srgbClr val="996600"/>
                </a:solidFill>
                <a:latin typeface="Garamond" pitchFamily="18" charset="0"/>
              </a:rPr>
              <a:t>Assessment of IOPS </a:t>
            </a:r>
            <a:r>
              <a:rPr lang="en-US" sz="1800" b="1" dirty="0" smtClean="0">
                <a:solidFill>
                  <a:srgbClr val="996600"/>
                </a:solidFill>
                <a:latin typeface="Garamond" pitchFamily="18" charset="0"/>
              </a:rPr>
              <a:t>Principles </a:t>
            </a:r>
            <a:r>
              <a:rPr lang="en-GB" sz="1800" dirty="0" smtClean="0"/>
              <a:t/>
            </a:r>
            <a:br>
              <a:rPr lang="en-GB" sz="1800" dirty="0" smtClean="0"/>
            </a:br>
            <a:endParaRPr lang="en-US" sz="1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12761" y="136523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14348" y="1340768"/>
            <a:ext cx="807249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Principle 5: Risk Orientation. </a:t>
            </a: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Pension supervisory should seek to mitigate the greatest potential risks to the pension system.</a:t>
            </a:r>
            <a:endParaRPr lang="en-US" sz="1800" dirty="0">
              <a:latin typeface="Garamond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 smtClean="0">
                <a:latin typeface="Garamond" pitchFamily="18" charset="0"/>
                <a:cs typeface="Times New Roman" pitchFamily="18" charset="0"/>
              </a:rPr>
              <a:t>Assessment: Broadly implemented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800" dirty="0" smtClean="0">
              <a:latin typeface="Garamond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NAMFISA Bill provides for: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Monitoring and assessment of risks, and actions to reduce risks; and</a:t>
            </a:r>
          </a:p>
          <a:p>
            <a:pPr marL="800100" lvl="1" indent="-342900">
              <a:lnSpc>
                <a:spcPct val="150000"/>
              </a:lnSpc>
              <a:buClr>
                <a:srgbClr val="996600"/>
              </a:buClr>
              <a:buFont typeface="+mj-lt"/>
              <a:buAutoNum type="alphaLcParenR"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Balancing the effectiveness of regulation and supervision with the costs.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6600"/>
              </a:buClr>
              <a:buSzTx/>
              <a:buFont typeface="+mj-lt"/>
              <a:buAutoNum type="arabicPeriod"/>
              <a:tabLst/>
              <a:defRPr/>
            </a:pPr>
            <a:r>
              <a:rPr lang="en-US" sz="1800" dirty="0" smtClean="0">
                <a:latin typeface="Garamond" pitchFamily="18" charset="0"/>
                <a:cs typeface="Times New Roman" pitchFamily="18" charset="0"/>
              </a:rPr>
              <a:t>In practice current laws do not allow for full implementation of such an approach.</a:t>
            </a:r>
            <a:endParaRPr lang="en-GB" sz="1800" kern="0" baseline="0" dirty="0" smtClean="0">
              <a:latin typeface="Garamond" pitchFamily="18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9512" y="6291103"/>
            <a:ext cx="74643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00" dirty="0">
                <a:latin typeface="Garamond" pitchFamily="18" charset="0"/>
              </a:rPr>
              <a:t>Strengthening private pension systems in Africa through effective </a:t>
            </a:r>
            <a:r>
              <a:rPr lang="en-GB" sz="1300" dirty="0" smtClean="0">
                <a:latin typeface="Garamond" pitchFamily="18" charset="0"/>
              </a:rPr>
              <a:t>supervision</a:t>
            </a:r>
          </a:p>
          <a:p>
            <a:pPr algn="r"/>
            <a:r>
              <a:rPr lang="en-GB" sz="1300" b="1" dirty="0" smtClean="0">
                <a:latin typeface="Garamond" pitchFamily="18" charset="0"/>
              </a:rPr>
              <a:t>4-5 </a:t>
            </a:r>
            <a:r>
              <a:rPr lang="en-GB" sz="1300" b="1" dirty="0">
                <a:latin typeface="Garamond" pitchFamily="18" charset="0"/>
              </a:rPr>
              <a:t>September </a:t>
            </a:r>
            <a:r>
              <a:rPr lang="en-GB" sz="1300" b="1" dirty="0" smtClean="0">
                <a:latin typeface="Garamond" pitchFamily="18" charset="0"/>
              </a:rPr>
              <a:t>2013, Nairobi</a:t>
            </a:r>
            <a:r>
              <a:rPr lang="en-GB" sz="1300" b="1" dirty="0">
                <a:latin typeface="Garamond" pitchFamily="18" charset="0"/>
              </a:rPr>
              <a:t>, </a:t>
            </a:r>
            <a:r>
              <a:rPr lang="en-GB" sz="1300" b="1" dirty="0" smtClean="0">
                <a:latin typeface="Garamond" pitchFamily="18" charset="0"/>
              </a:rPr>
              <a:t>Kenya</a:t>
            </a:r>
            <a:endParaRPr lang="en-GB" sz="1300" b="1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7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4622</TotalTime>
  <Words>1341</Words>
  <Application>Microsoft Office PowerPoint</Application>
  <PresentationFormat>On-screen Show (4:3)</PresentationFormat>
  <Paragraphs>223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Namibia -//- Assessment of IOPS Principles of Private Pension Supervision  Namibia Financial Institutions Supervisory Authority</vt:lpstr>
      <vt:lpstr>Namibia -//- Assessment of IOPS Principles of Private Pension Supervision  </vt:lpstr>
      <vt:lpstr>Namibia -//- Background of Pension industry in Namibia  </vt:lpstr>
      <vt:lpstr>Namibia -//- Regulatory Reform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 </vt:lpstr>
      <vt:lpstr>Namibia -//- Assessment of IOPS Principles of Private Pension Supervision  </vt:lpstr>
    </vt:vector>
  </TitlesOfParts>
  <Company>Namfisa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based supervision</dc:title>
  <dc:creator>avugs</dc:creator>
  <cp:lastModifiedBy>Adrianus Vugs</cp:lastModifiedBy>
  <cp:revision>383</cp:revision>
  <dcterms:created xsi:type="dcterms:W3CDTF">2007-11-26T06:54:02Z</dcterms:created>
  <dcterms:modified xsi:type="dcterms:W3CDTF">2013-08-30T11:19:35Z</dcterms:modified>
</cp:coreProperties>
</file>